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3.xml" ContentType="application/vnd.openxmlformats-officedocument.presentationml.slide+xml"/>
  <Override PartName="/ppt/diagrams/data1.xml" ContentType="application/vnd.openxmlformats-officedocument.drawingml.diagramData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3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75" r:id="rId2"/>
    <p:sldMasterId id="2147483793" r:id="rId3"/>
    <p:sldMasterId id="2147483825" r:id="rId4"/>
    <p:sldMasterId id="2147483845" r:id="rId5"/>
    <p:sldMasterId id="2147483858" r:id="rId6"/>
    <p:sldMasterId id="2147483870" r:id="rId7"/>
  </p:sldMasterIdLst>
  <p:notesMasterIdLst>
    <p:notesMasterId r:id="rId12"/>
  </p:notesMasterIdLst>
  <p:handoutMasterIdLst>
    <p:handoutMasterId r:id="rId13"/>
  </p:handoutMasterIdLst>
  <p:sldIdLst>
    <p:sldId id="1083" r:id="rId8"/>
    <p:sldId id="1084" r:id="rId9"/>
    <p:sldId id="1086" r:id="rId10"/>
    <p:sldId id="1087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ul, Sumeet" initials="SK" lastIdx="9" clrIdx="0"/>
  <p:cmAuthor id="1" name="Dollar, Benjamin" initials="B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00"/>
    <a:srgbClr val="007FAC"/>
    <a:srgbClr val="FF9966"/>
    <a:srgbClr val="ED2313"/>
    <a:srgbClr val="0A0AFF"/>
    <a:srgbClr val="7F6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7869" autoAdjust="0"/>
  </p:normalViewPr>
  <p:slideViewPr>
    <p:cSldViewPr>
      <p:cViewPr>
        <p:scale>
          <a:sx n="70" d="100"/>
          <a:sy n="70" d="100"/>
        </p:scale>
        <p:origin x="-1494" y="-144"/>
      </p:cViewPr>
      <p:guideLst>
        <p:guide orient="horz" pos="2160"/>
        <p:guide pos="2880"/>
        <p:guide pos="5520"/>
      </p:guideLst>
    </p:cSldViewPr>
  </p:slideViewPr>
  <p:outlineViewPr>
    <p:cViewPr>
      <p:scale>
        <a:sx n="33" d="100"/>
        <a:sy n="33" d="100"/>
      </p:scale>
      <p:origin x="0" y="12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21018"/>
    </p:cViewPr>
  </p:sorterViewPr>
  <p:notesViewPr>
    <p:cSldViewPr showGuides="1">
      <p:cViewPr varScale="1">
        <p:scale>
          <a:sx n="52" d="100"/>
          <a:sy n="52" d="100"/>
        </p:scale>
        <p:origin x="-1782" y="62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518AD-87E0-4ABC-8F2E-2E24BA4AEB8B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D60BD752-85DB-4B18-BFC5-F2363C226F8C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92D050"/>
        </a:solidFill>
      </dgm:spPr>
      <dgm:t>
        <a:bodyPr/>
        <a:lstStyle/>
        <a:p>
          <a:pPr rtl="0"/>
          <a:r>
            <a:rPr lang="es-AR" sz="2800" b="1" i="1" dirty="0" smtClean="0">
              <a:latin typeface="+mn-lt"/>
            </a:rPr>
            <a:t>METSO </a:t>
          </a:r>
          <a:r>
            <a:rPr lang="es-AR" sz="2800" b="1" i="1" dirty="0" smtClean="0">
              <a:latin typeface="+mn-lt"/>
            </a:rPr>
            <a:t>CERCA</a:t>
          </a:r>
          <a:endParaRPr lang="es-AR" sz="2800" b="1" i="1" dirty="0">
            <a:latin typeface="+mn-lt"/>
          </a:endParaRPr>
        </a:p>
      </dgm:t>
    </dgm:pt>
    <dgm:pt modelId="{D757376C-EB1A-4434-91C0-8922EE7FE12E}" type="parTrans" cxnId="{64FF3DE1-6945-4CD9-85AB-B8B201CEB876}">
      <dgm:prSet/>
      <dgm:spPr/>
      <dgm:t>
        <a:bodyPr/>
        <a:lstStyle/>
        <a:p>
          <a:endParaRPr lang="es-AR"/>
        </a:p>
      </dgm:t>
    </dgm:pt>
    <dgm:pt modelId="{385DED56-1B87-407F-AAD3-567B33C81100}" type="sibTrans" cxnId="{64FF3DE1-6945-4CD9-85AB-B8B201CEB876}">
      <dgm:prSet/>
      <dgm:spPr/>
      <dgm:t>
        <a:bodyPr/>
        <a:lstStyle/>
        <a:p>
          <a:endParaRPr lang="es-AR"/>
        </a:p>
      </dgm:t>
    </dgm:pt>
    <dgm:pt modelId="{A802860F-90A7-40B9-93DA-E53C0B5FAEBE}" type="pres">
      <dgm:prSet presAssocID="{709518AD-87E0-4ABC-8F2E-2E24BA4AEB8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3902E8B-BC63-4B2F-9A0C-6FCDC15201EF}" type="pres">
      <dgm:prSet presAssocID="{D60BD752-85DB-4B18-BFC5-F2363C226F8C}" presName="circ1TxSh" presStyleLbl="vennNode1" presStyleIdx="0" presStyleCnt="1" custScaleX="105935" custLinFactNeighborX="-17410" custLinFactNeighborY="-3718"/>
      <dgm:spPr/>
      <dgm:t>
        <a:bodyPr/>
        <a:lstStyle/>
        <a:p>
          <a:endParaRPr lang="es-AR"/>
        </a:p>
      </dgm:t>
    </dgm:pt>
  </dgm:ptLst>
  <dgm:cxnLst>
    <dgm:cxn modelId="{64FF3DE1-6945-4CD9-85AB-B8B201CEB876}" srcId="{709518AD-87E0-4ABC-8F2E-2E24BA4AEB8B}" destId="{D60BD752-85DB-4B18-BFC5-F2363C226F8C}" srcOrd="0" destOrd="0" parTransId="{D757376C-EB1A-4434-91C0-8922EE7FE12E}" sibTransId="{385DED56-1B87-407F-AAD3-567B33C81100}"/>
    <dgm:cxn modelId="{B7A2D7D8-B14A-4661-8EBC-0A586F83DD19}" type="presOf" srcId="{709518AD-87E0-4ABC-8F2E-2E24BA4AEB8B}" destId="{A802860F-90A7-40B9-93DA-E53C0B5FAEBE}" srcOrd="0" destOrd="0" presId="urn:microsoft.com/office/officeart/2005/8/layout/venn1"/>
    <dgm:cxn modelId="{2F88343F-A6D6-40F1-93F8-BA062E32160C}" type="presOf" srcId="{D60BD752-85DB-4B18-BFC5-F2363C226F8C}" destId="{23902E8B-BC63-4B2F-9A0C-6FCDC15201EF}" srcOrd="0" destOrd="0" presId="urn:microsoft.com/office/officeart/2005/8/layout/venn1"/>
    <dgm:cxn modelId="{96FAD138-1B62-4034-B177-52FDAA452898}" type="presParOf" srcId="{A802860F-90A7-40B9-93DA-E53C0B5FAEBE}" destId="{23902E8B-BC63-4B2F-9A0C-6FCDC15201E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2E8B-BC63-4B2F-9A0C-6FCDC15201EF}">
      <dsp:nvSpPr>
        <dsp:cNvPr id="0" name=""/>
        <dsp:cNvSpPr/>
      </dsp:nvSpPr>
      <dsp:spPr>
        <a:xfrm>
          <a:off x="201211" y="0"/>
          <a:ext cx="2135886" cy="2016224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800" b="1" i="1" kern="1200" dirty="0" smtClean="0">
              <a:latin typeface="+mn-lt"/>
            </a:rPr>
            <a:t>METSO </a:t>
          </a:r>
          <a:r>
            <a:rPr lang="es-AR" sz="2800" b="1" i="1" kern="1200" dirty="0" smtClean="0">
              <a:latin typeface="+mn-lt"/>
            </a:rPr>
            <a:t>CERCA</a:t>
          </a:r>
          <a:endParaRPr lang="es-AR" sz="2800" b="1" i="1" kern="1200" dirty="0">
            <a:latin typeface="+mn-lt"/>
          </a:endParaRPr>
        </a:p>
      </dsp:txBody>
      <dsp:txXfrm>
        <a:off x="514004" y="295269"/>
        <a:ext cx="1510300" cy="1425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6299-772B-4899-ABED-EED3B415EBFD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342C5-1214-4CED-B8DB-00F201A42E5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968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8D156211-0473-4E71-81B7-431AFC01BC13}" type="datetimeFigureOut">
              <a:rPr lang="en-US" smtClean="0"/>
              <a:pPr/>
              <a:t>5/31/2016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6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A2BA3B4A-9F4C-414C-8DEF-65C95ACC3EE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8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EC6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" name="Picture 31" descr="CPS PEOPLE SM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082800"/>
            <a:ext cx="4233863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43100"/>
            <a:ext cx="7772400" cy="244475"/>
          </a:xfrm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1317625"/>
            <a:ext cx="7772400" cy="53340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00400" y="48006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9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fld id="{A4DBBB5E-71FB-4C69-A2F6-E47CBA5E95AF}" type="datetime3">
              <a:rPr lang="en-US"/>
              <a:pPr/>
              <a:t>31 May 2016</a:t>
            </a:fld>
            <a:endParaRPr lang="en-US" dirty="0"/>
          </a:p>
        </p:txBody>
      </p:sp>
      <p:pic>
        <p:nvPicPr>
          <p:cNvPr id="22" name="Picture 32" descr="CPS PHOTO CIRCLES SM 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814638"/>
            <a:ext cx="5029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CPS Descriptor 30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38900"/>
            <a:ext cx="1027113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381000" y="6673850"/>
            <a:ext cx="1905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tx1"/>
                </a:solidFill>
                <a:latin typeface="Arial" pitchFamily="34" charset="0"/>
              </a:rPr>
              <a:t>Caterpillar</a:t>
            </a:r>
            <a:r>
              <a:rPr lang="en-US" sz="600" dirty="0">
                <a:solidFill>
                  <a:schemeClr val="tx1"/>
                </a:solidFill>
                <a:latin typeface="Arial" pitchFamily="34" charset="0"/>
              </a:rPr>
              <a:t>: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286890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1" descr="GAF Caterpillar PPT 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505200" y="632460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Caterpillar Confidential Yellow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1" y="4876800"/>
            <a:ext cx="8991600" cy="914399"/>
          </a:xfrm>
        </p:spPr>
        <p:txBody>
          <a:bodyPr/>
          <a:lstStyle/>
          <a:p>
            <a:r>
              <a:rPr lang="en-US" b="0" smtClean="0"/>
              <a:t>Click to edit Master title style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581399"/>
            <a:ext cx="1913507" cy="1234517"/>
          </a:xfrm>
          <a:prstGeom prst="rect">
            <a:avLst/>
          </a:prstGeom>
        </p:spPr>
      </p:pic>
      <p:pic>
        <p:nvPicPr>
          <p:cNvPr id="9" name="Picture 4" descr="C:\Users\demayh\Pictures\PPT Template Photo 2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/>
          <a:stretch/>
        </p:blipFill>
        <p:spPr bwMode="auto">
          <a:xfrm>
            <a:off x="228600" y="2148919"/>
            <a:ext cx="3755795" cy="128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76686"/>
            <a:ext cx="1828799" cy="12345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8"/>
          <a:stretch/>
        </p:blipFill>
        <p:spPr>
          <a:xfrm>
            <a:off x="2236883" y="3576686"/>
            <a:ext cx="1747512" cy="1234516"/>
          </a:xfrm>
          <a:prstGeom prst="rect">
            <a:avLst/>
          </a:prstGeom>
        </p:spPr>
      </p:pic>
      <p:pic>
        <p:nvPicPr>
          <p:cNvPr id="12" name="Picture 2" descr="Z:\Communications\Webcasting &amp; Video\2013 Year-End Video\4 One Legacy\USED\NASCAR June 13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48919"/>
            <a:ext cx="1913508" cy="12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8887"/>
            <a:ext cx="2743200" cy="2687029"/>
          </a:xfrm>
          <a:prstGeom prst="ellipse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244311" y="304800"/>
            <a:ext cx="5867401" cy="76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algn="l"/>
            <a:r>
              <a:rPr lang="en-US" sz="3500" b="1" smtClean="0"/>
              <a:t>Click to edit Master subtitle style</a:t>
            </a:r>
            <a:endParaRPr 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13961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971800" cy="323850"/>
          </a:xfrm>
        </p:spPr>
        <p:txBody>
          <a:bodyPr/>
          <a:lstStyle>
            <a:lvl1pPr>
              <a:defRPr/>
            </a:lvl1pPr>
          </a:lstStyle>
          <a:p>
            <a:fld id="{76688F3E-6439-44FE-8E87-356BF0942046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r>
              <a:rPr lang="en-US" dirty="0" smtClean="0">
                <a:solidFill>
                  <a:srgbClr val="000000"/>
                </a:solidFill>
              </a:rPr>
              <a:t>      Americas Distribution Services Division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219200" y="1219200"/>
            <a:ext cx="7391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106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Chapters_FTT_v0_3.006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799" y="1132047"/>
            <a:ext cx="7772400" cy="612775"/>
          </a:xfrm>
        </p:spPr>
        <p:txBody>
          <a:bodyPr/>
          <a:lstStyle>
            <a:lvl1pPr algn="l">
              <a:defRPr sz="240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622" y="1795330"/>
            <a:ext cx="6400800" cy="45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84EA-19E9-4470-AAB6-C5EAC5EFA4E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4442A-1B45-4EA3-8C47-D2489F6DE97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6102" y="515594"/>
            <a:ext cx="6664298" cy="2286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137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head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870" y="1803162"/>
            <a:ext cx="7966102" cy="45525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0409-3D8A-4510-A77D-DC6997142265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67252" y="1063704"/>
            <a:ext cx="7956089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02" y="515594"/>
            <a:ext cx="6664298" cy="22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929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584" y="1335274"/>
            <a:ext cx="4038600" cy="50655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35274"/>
            <a:ext cx="4038600" cy="506552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4A5-5508-4999-B048-9E7FBF569D1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6102" y="515594"/>
            <a:ext cx="6664298" cy="22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837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, sud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254" y="1065083"/>
            <a:ext cx="472440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98" y="1798850"/>
            <a:ext cx="4040188" cy="46019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8079" y="1065083"/>
            <a:ext cx="4394467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4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4313" y="1798850"/>
            <a:ext cx="4041775" cy="460194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5F17B-5BFE-4D3D-91A2-F5591E87CC1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6102" y="515594"/>
            <a:ext cx="6664298" cy="22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7373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46AB7-536B-4B72-84FC-533A728ED9CA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46102" y="515594"/>
            <a:ext cx="6664298" cy="22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04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7924-508B-4B5E-8F34-DE5A330606A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844" y="1341094"/>
            <a:ext cx="3008313" cy="516154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FDFD9-4F86-42E2-95E1-B3A5D6C7BA07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755019" y="1319109"/>
            <a:ext cx="5040313" cy="514931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02" y="515594"/>
            <a:ext cx="6664298" cy="228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4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596"/>
            <a:ext cx="8345487" cy="39151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876300"/>
            <a:ext cx="8350250" cy="2701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/>
            </a:lvl1pPr>
          </a:lstStyle>
          <a:p>
            <a:fld id="{CEE46CE9-1F0B-4643-8272-0B7A6E0EE168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3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B9D88716-74EA-4972-A0C2-0F573633F986}" type="datetimeFigureOut">
              <a:rPr lang="es-CL" smtClean="0">
                <a:solidFill>
                  <a:prstClr val="black"/>
                </a:solidFill>
              </a:rPr>
              <a:pPr/>
              <a:t>31-05-2016</a:t>
            </a:fld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endParaRPr lang="es-CL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lIns="91431" tIns="45716" rIns="91431" bIns="45716"/>
          <a:lstStyle/>
          <a:p>
            <a:fld id="{932B3378-DE56-436D-82A3-51306C0327F4}" type="slidenum">
              <a:rPr lang="es-CL" smtClean="0">
                <a:solidFill>
                  <a:prstClr val="black"/>
                </a:solidFill>
              </a:rPr>
              <a:pPr/>
              <a:t>‹Nº›</a:t>
            </a:fld>
            <a:endParaRPr lang="es-C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6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GAF Caterpillar PPT 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581400"/>
            <a:ext cx="19129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demayh\Pictures\PPT Template Photo 2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"/>
          <a:stretch>
            <a:fillRect/>
          </a:stretch>
        </p:blipFill>
        <p:spPr bwMode="auto">
          <a:xfrm>
            <a:off x="228600" y="2149475"/>
            <a:ext cx="375602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76638"/>
            <a:ext cx="18288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8"/>
          <a:stretch>
            <a:fillRect/>
          </a:stretch>
        </p:blipFill>
        <p:spPr bwMode="auto">
          <a:xfrm>
            <a:off x="2236788" y="3576638"/>
            <a:ext cx="17478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Communications\Webcasting &amp; Video\2013 Year-End Video\4 One Legacy\USED\NASCAR June 13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49475"/>
            <a:ext cx="1912938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28887"/>
            <a:ext cx="2743200" cy="26870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645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838200" y="990600"/>
            <a:ext cx="7391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B0E8CE6-FDA0-4C6D-9856-CA6A3E45A6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9755238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BA3C46-7EEE-4C4D-A4B1-69F9167AFC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622462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055A725-422A-43F0-858D-4F917EACA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6584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9224C93-BFCE-4062-BAED-BE2BA3C2DC6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836807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948E28-A465-4262-ACB1-E249FE200F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2148560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9EDA9D5-6179-45FD-A1A4-2C4B05A298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4816304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0123A1B-AB92-44C7-8DB5-F16AA041C7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774224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6A0CBE-9164-4B8E-9117-880E55E979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0424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596"/>
            <a:ext cx="8345487" cy="3915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/>
            </a:lvl1pPr>
          </a:lstStyle>
          <a:p>
            <a:fld id="{CEE46CE9-1F0B-4643-8272-0B7A6E0EE168}" type="slidenum">
              <a:rPr lang="en-US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3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BDBC56F-DD22-4656-996D-393858D20A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516218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64C71B1-868F-4CD6-9979-1DCD0A02C5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09966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452ECE-57C8-4F1A-AB41-9BD76D52526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5/31/2016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6581E4-95B4-449B-8D4C-997DEFFBB701}" type="slidenum">
              <a:rPr lang="en-US">
                <a:solidFill>
                  <a:srgbClr val="000000"/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5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AF Caterpillar PPT 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05200" y="632460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Caterpillar Confidential Yellow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24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Arial" pitchFamily="34" charset="0"/>
              </a:rPr>
              <a:t>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809990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25032-98D4-4418-B1DD-2B7F2DC9F38E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525015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C0B88-5FC3-499A-B767-328C4D8E9E75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741153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00200"/>
            <a:ext cx="3771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5996BC-43C1-47B5-A984-63EA933B321B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0952521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9F4891-1BA8-4465-A5AC-44BB6DAF648C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13312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3ABAF0-91BC-43A6-924B-6214ACAFD7D0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778678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6D22DA-20A1-4CBC-AAF5-B2417D0A3EFF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414072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478088" y="2136775"/>
            <a:ext cx="4167187" cy="228600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 wrap="none" lIns="72000" tIns="0" rIns="72000" bIns="0" anchor="b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89504" y="3081528"/>
            <a:ext cx="3346704" cy="256032"/>
          </a:xfrm>
          <a:solidFill>
            <a:schemeClr val="bg1"/>
          </a:solidFill>
        </p:spPr>
        <p:txBody>
          <a:bodyPr lIns="73152" rIns="73152" anchor="ctr" anchorCtr="1"/>
          <a:lstStyle>
            <a:lvl1pPr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02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438A8F-2DB0-4CAA-AE67-F50A642F7722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198088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B5A595-693E-46A2-AF81-B8738DBA8BA8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9393614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95218B-7B4C-4F22-BBC9-E77975B68DC3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208727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19240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5619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600" y="6324600"/>
            <a:ext cx="25146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38545B-95A0-4432-94EE-E41149F77982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>
                <a:latin typeface="Arial" pitchFamily="34" charset="0"/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400248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portada 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732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337006F-FEAD-4E31-8FEB-4A995F1E86E3}" type="datetimeFigureOut">
              <a:rPr lang="es-AR">
                <a:solidFill>
                  <a:prstClr val="white"/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s-AR" dirty="0">
              <a:solidFill>
                <a:prstClr val="white"/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36C3829C-1864-4DC9-8966-467BAF1ABB44}" type="slidenum">
              <a:rPr lang="es-A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06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AB89-1882-4217-8438-1AA2F81E0F1C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8E100-7337-48C5-B7B1-BB6690A2A336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19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FDA52-5239-4004-BEFD-D436751C57B9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B5B00-1519-4F50-A18E-5823DCBD35D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168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CFF8E-3AAD-43C7-9864-811AFFE70A75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A036-0E77-44BF-AFE0-2B32ECF9B6F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98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48737-E936-47E2-9912-D53ACF20F0AD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78146-2A54-471D-B23C-2F0209EF9B9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43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5D33-6CB1-452C-A732-A8959175BFE4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85C9E-6642-4102-A10E-F5EAE7716160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84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EC6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31" descr="CPS PEOPLE SM 10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2082800"/>
            <a:ext cx="4233863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943100"/>
            <a:ext cx="7772400" cy="244475"/>
          </a:xfrm>
        </p:spPr>
        <p:txBody>
          <a:bodyPr>
            <a:spAutoFit/>
          </a:bodyPr>
          <a:lstStyle>
            <a:lvl1pPr marL="0" indent="0">
              <a:spcBef>
                <a:spcPct val="0"/>
              </a:spcBef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9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457200" y="1317625"/>
            <a:ext cx="7772400" cy="533400"/>
          </a:xfrm>
        </p:spPr>
        <p:txBody>
          <a:bodyPr anchor="ctr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22" name="Picture 32" descr="CPS PHOTO CIRCLES SM 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814638"/>
            <a:ext cx="502920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CPS Descriptor 300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38900"/>
            <a:ext cx="1027113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 userDrawn="1"/>
        </p:nvSpPr>
        <p:spPr bwMode="auto">
          <a:xfrm>
            <a:off x="381000" y="6673850"/>
            <a:ext cx="1905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000000"/>
                </a:solidFill>
              </a:rPr>
              <a:t>Caterpillar: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35794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EC082-CB36-4A52-AE4F-96E894144496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8FCCC-2DD6-4B05-B9BD-F012CF2A235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33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370F-77CA-4C7D-A9FC-BFB93F6E0433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E74C1-D25E-4F27-888C-57F8BAA34874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91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s-CL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39B5A-07A9-4155-A3CA-A57355C300F2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C3C4-1766-47E7-94C1-C1F991A0C10D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611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F1F8-E116-4B6C-84D0-37EF426EC16D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C5697-7BBA-488D-B128-C4D5D5ED55D7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97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AA0F2-A30D-4099-BC32-90A1543DE876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A342-CFDC-4BAF-AD06-7877459ADF31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30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F3257-F41F-4105-B5D9-CD44B14CC5C6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10637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8" descr="TEMPLATE GENERICO1.jpg"/>
          <p:cNvPicPr>
            <a:picLocks noChangeAspect="1"/>
          </p:cNvPicPr>
          <p:nvPr/>
        </p:nvPicPr>
        <p:blipFill>
          <a:blip r:embed="rId2"/>
          <a:srcRect b="77110"/>
          <a:stretch>
            <a:fillRect/>
          </a:stretch>
        </p:blipFill>
        <p:spPr bwMode="auto">
          <a:xfrm>
            <a:off x="0" y="6350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4" name="2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D6EE-F5D3-4147-8342-9016AA4E89C6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676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596"/>
            <a:ext cx="8345487" cy="39151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876300"/>
            <a:ext cx="8350250" cy="2701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/>
            </a:lvl1pPr>
          </a:lstStyle>
          <a:p>
            <a:fld id="{CEE46CE9-1F0B-4643-8272-0B7A6E0EE16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9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381596"/>
            <a:ext cx="8345487" cy="39151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US"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/>
            </a:lvl1pPr>
          </a:lstStyle>
          <a:p>
            <a:fld id="{CEE46CE9-1F0B-4643-8272-0B7A6E0EE16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1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ar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gray">
          <a:xfrm>
            <a:off x="1741488" y="2365375"/>
            <a:ext cx="5634037" cy="2487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lIns="0" tIns="73152" rIns="0" bIns="73152"/>
          <a:lstStyle/>
          <a:p>
            <a:pPr fontAlgn="base">
              <a:lnSpc>
                <a:spcPct val="106000"/>
              </a:lnSpc>
              <a:spcBef>
                <a:spcPct val="800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pitchFamily="2" charset="2"/>
              <a:buNone/>
              <a:defRPr/>
            </a:pPr>
            <a:endParaRPr lang="en-US" sz="11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2478088" y="2136775"/>
            <a:ext cx="4167187" cy="228600"/>
          </a:xfrm>
          <a:prstGeom prst="rect">
            <a:avLst/>
          </a:prstGeom>
          <a:solidFill>
            <a:schemeClr val="bg1"/>
          </a:solidFill>
          <a:ln w="12700" cap="rnd" algn="ctr">
            <a:noFill/>
            <a:miter lim="800000"/>
            <a:headEnd/>
            <a:tailEnd/>
          </a:ln>
        </p:spPr>
        <p:txBody>
          <a:bodyPr wrap="none" lIns="72000" tIns="0" rIns="72000" bIns="0" anchor="b" anchorCtr="1"/>
          <a:lstStyle/>
          <a:p>
            <a:pPr algn="ctr" eaLnBrk="0" fontAlgn="base" hangingPunct="0">
              <a:lnSpc>
                <a:spcPct val="106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4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889504" y="3081528"/>
            <a:ext cx="3346704" cy="256032"/>
          </a:xfrm>
          <a:solidFill>
            <a:schemeClr val="bg1"/>
          </a:solidFill>
        </p:spPr>
        <p:txBody>
          <a:bodyPr lIns="73152" rIns="73152" anchor="ctr" anchorCtr="1"/>
          <a:lstStyle>
            <a:lvl1pPr>
              <a:buNone/>
              <a:defRPr sz="16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1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026059-0E7D-4BD7-8A76-6253D1D10A8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0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image" Target="../media/image18.jpeg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0" y="6385718"/>
            <a:ext cx="9144000" cy="472281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514350"/>
            <a:ext cx="8345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004093"/>
            <a:ext cx="4175125" cy="5137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gray">
          <a:xfrm>
            <a:off x="469900" y="992188"/>
            <a:ext cx="850423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73152" tIns="73152" rIns="73152" bIns="73152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1"/>
            </a:lvl1pPr>
          </a:lstStyle>
          <a:p>
            <a:fld id="{CEE46CE9-1F0B-4643-8272-0B7A6E0EE16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57200" y="6422023"/>
            <a:ext cx="57912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chemeClr val="tx1"/>
                </a:solidFill>
              </a:rPr>
              <a:t>WORKING TOGETHER TO DELIVER RESULTS</a:t>
            </a:r>
          </a:p>
        </p:txBody>
      </p:sp>
      <p:pic>
        <p:nvPicPr>
          <p:cNvPr id="23" name="Picture 27" descr="CPS Descriptor 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38900"/>
            <a:ext cx="1027113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81000" y="6673850"/>
            <a:ext cx="1905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 smtClean="0">
                <a:solidFill>
                  <a:schemeClr val="tx1"/>
                </a:solidFill>
                <a:latin typeface="Arial" pitchFamily="34" charset="0"/>
              </a:rPr>
              <a:t>Caterpillar</a:t>
            </a:r>
            <a:r>
              <a:rPr lang="en-US" sz="600" dirty="0">
                <a:solidFill>
                  <a:schemeClr val="tx1"/>
                </a:solidFill>
                <a:latin typeface="Arial" pitchFamily="34" charset="0"/>
              </a:rPr>
              <a:t>: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15643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681" r:id="rId2"/>
    <p:sldLayoutId id="2147483685" r:id="rId3"/>
    <p:sldLayoutId id="2147483691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82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200">
          <a:solidFill>
            <a:schemeClr val="tx1"/>
          </a:solidFill>
          <a:latin typeface="+mn-lt"/>
        </a:defRPr>
      </a:lvl2pPr>
      <a:lvl3pPr marL="344488" indent="-17303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1100">
          <a:solidFill>
            <a:schemeClr val="tx1"/>
          </a:solidFill>
          <a:latin typeface="+mn-lt"/>
        </a:defRPr>
      </a:lvl3pPr>
      <a:lvl4pPr marL="517525" indent="-1714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tx1"/>
          </a:solidFill>
          <a:latin typeface="+mn-lt"/>
        </a:defRPr>
      </a:lvl4pPr>
      <a:lvl5pPr marL="1446213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034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6"/>
          <p:cNvSpPr>
            <a:spLocks noChangeArrowheads="1"/>
          </p:cNvSpPr>
          <p:nvPr userDrawn="1"/>
        </p:nvSpPr>
        <p:spPr bwMode="auto">
          <a:xfrm>
            <a:off x="0" y="6385718"/>
            <a:ext cx="9144000" cy="472281"/>
          </a:xfrm>
          <a:prstGeom prst="rect">
            <a:avLst/>
          </a:prstGeom>
          <a:solidFill>
            <a:srgbClr val="FFCD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170" name="Line 2"/>
          <p:cNvSpPr>
            <a:spLocks noChangeShapeType="1"/>
          </p:cNvSpPr>
          <p:nvPr userDrawn="1"/>
        </p:nvSpPr>
        <p:spPr bwMode="gray">
          <a:xfrm>
            <a:off x="392113" y="806450"/>
            <a:ext cx="83550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ln>
                <a:solidFill>
                  <a:srgbClr val="000000">
                    <a:lumMod val="50000"/>
                    <a:lumOff val="50000"/>
                  </a:srgbClr>
                </a:solidFill>
              </a:ln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01638" y="514350"/>
            <a:ext cx="8345487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396875" y="1004093"/>
            <a:ext cx="4175125" cy="5137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endParaRPr lang="en-US" dirty="0" smtClean="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gray">
          <a:xfrm>
            <a:off x="469900" y="992188"/>
            <a:ext cx="8504238" cy="0"/>
          </a:xfrm>
          <a:prstGeom prst="line">
            <a:avLst/>
          </a:prstGeom>
          <a:noFill/>
          <a:ln w="12700">
            <a:noFill/>
            <a:round/>
            <a:headEnd/>
            <a:tailEnd/>
          </a:ln>
          <a:effectLst/>
        </p:spPr>
        <p:txBody>
          <a:bodyPr lIns="73152" tIns="73152" rIns="73152" bIns="73152" anchor="ctr" anchorCtr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39200" y="6477000"/>
            <a:ext cx="304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 b="1"/>
            </a:lvl1pPr>
          </a:lstStyle>
          <a:p>
            <a:fld id="{CEE46CE9-1F0B-4643-8272-0B7A6E0EE168}" type="slidenum">
              <a:rPr lang="en-US" smtClean="0">
                <a:solidFill>
                  <a:srgbClr val="000000"/>
                </a:solidFill>
              </a:rPr>
              <a:pPr/>
              <a:t>‹Nº›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 userDrawn="1"/>
        </p:nvSpPr>
        <p:spPr bwMode="auto">
          <a:xfrm>
            <a:off x="381000" y="6673850"/>
            <a:ext cx="1905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" dirty="0">
                <a:solidFill>
                  <a:srgbClr val="000000"/>
                </a:solidFill>
              </a:rPr>
              <a:t>Caterpillar: Confidential Yellow</a:t>
            </a:r>
          </a:p>
        </p:txBody>
      </p:sp>
      <p:sp>
        <p:nvSpPr>
          <p:cNvPr id="22" name="Text Box 8"/>
          <p:cNvSpPr txBox="1">
            <a:spLocks noChangeArrowheads="1"/>
          </p:cNvSpPr>
          <p:nvPr userDrawn="1"/>
        </p:nvSpPr>
        <p:spPr bwMode="auto">
          <a:xfrm>
            <a:off x="457200" y="6422023"/>
            <a:ext cx="5791200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b="1" dirty="0">
                <a:solidFill>
                  <a:srgbClr val="000000"/>
                </a:solidFill>
              </a:rPr>
              <a:t>WORKING TOGETHER TO DELIVER RESULTS</a:t>
            </a:r>
          </a:p>
        </p:txBody>
      </p:sp>
      <p:pic>
        <p:nvPicPr>
          <p:cNvPr id="23" name="Picture 27" descr="CPS Descriptor 300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438900"/>
            <a:ext cx="1027113" cy="2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01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106000"/>
        </a:lnSpc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None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169863" indent="-168275" algn="l" rtl="0" eaLnBrk="0" fontAlgn="base" hangingPunct="0">
        <a:lnSpc>
          <a:spcPct val="106000"/>
        </a:lnSpc>
        <a:spcBef>
          <a:spcPct val="80000"/>
        </a:spcBef>
        <a:spcAft>
          <a:spcPct val="0"/>
        </a:spcAft>
        <a:buClr>
          <a:schemeClr val="tx1"/>
        </a:buClr>
        <a:buFont typeface="Wingdings 2" pitchFamily="18" charset="2"/>
        <a:buChar char="¡"/>
        <a:defRPr sz="1200">
          <a:solidFill>
            <a:schemeClr val="tx1"/>
          </a:solidFill>
          <a:latin typeface="+mn-lt"/>
        </a:defRPr>
      </a:lvl2pPr>
      <a:lvl3pPr marL="344488" indent="-173038" algn="l" rtl="0" eaLnBrk="0" fontAlgn="base" hangingPunct="0">
        <a:lnSpc>
          <a:spcPct val="106000"/>
        </a:lnSpc>
        <a:spcBef>
          <a:spcPct val="40000"/>
        </a:spcBef>
        <a:spcAft>
          <a:spcPct val="0"/>
        </a:spcAft>
        <a:buClr>
          <a:schemeClr val="tx1"/>
        </a:buClr>
        <a:buFont typeface="Arial" charset="0"/>
        <a:buChar char="–"/>
        <a:defRPr sz="1100">
          <a:solidFill>
            <a:schemeClr val="tx1"/>
          </a:solidFill>
          <a:latin typeface="+mn-lt"/>
        </a:defRPr>
      </a:lvl3pPr>
      <a:lvl4pPr marL="517525" indent="-171450" algn="l" rtl="0" eaLnBrk="0" fontAlgn="base" hangingPunct="0">
        <a:lnSpc>
          <a:spcPct val="106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sz="1100">
          <a:solidFill>
            <a:schemeClr val="tx1"/>
          </a:solidFill>
          <a:latin typeface="+mn-lt"/>
        </a:defRPr>
      </a:lvl4pPr>
      <a:lvl5pPr marL="1446213" indent="-2365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5pPr>
      <a:lvl6pPr marL="19034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6pPr>
      <a:lvl7pPr marL="23606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7pPr>
      <a:lvl8pPr marL="28178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8pPr>
      <a:lvl9pPr marL="3275013" indent="-236538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4" descr="GAF Caterpillar PPT 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62400" y="632460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Caterpillar Confidential Yellow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24600"/>
            <a:ext cx="2514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574C89C-276A-430A-B946-5B498CB7B27B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r>
              <a:rPr lang="en-US" dirty="0">
                <a:solidFill>
                  <a:srgbClr val="000000"/>
                </a:solidFill>
              </a:rPr>
              <a:t>      Business Unit Name Here</a:t>
            </a:r>
          </a:p>
        </p:txBody>
      </p:sp>
    </p:spTree>
    <p:extLst>
      <p:ext uri="{BB962C8B-B14F-4D97-AF65-F5344CB8AC3E}">
        <p14:creationId xmlns:p14="http://schemas.microsoft.com/office/powerpoint/2010/main" val="387973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61" y="36996"/>
            <a:ext cx="6689031" cy="5708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119" y="1338130"/>
            <a:ext cx="8436743" cy="5215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457200" y="695230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57E51-75C8-4F91-BF7A-13EF4F2DAE0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31/05/2016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3124200" y="724033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4684" y="6587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2FD6C91-15DA-411C-BFC1-AAB10B5F50F6}" type="slidenum">
              <a:rPr lang="en-CA" smtClean="0">
                <a:solidFill>
                  <a:prstClr val="white"/>
                </a:solidFill>
              </a:rPr>
              <a:pPr/>
              <a:t>‹Nº›</a:t>
            </a:fld>
            <a:endParaRPr lang="en-CA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9388" y="426964"/>
            <a:ext cx="1253612" cy="18159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280404"/>
            <a:ext cx="1524000" cy="34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5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61963" indent="-179388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180975" algn="l" defTabSz="9144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" descr="GAF Caterpillar PPT a1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30480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7F70BD-1361-4EFE-B3A0-218ABE7F678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r>
              <a:rPr lang="en-US" dirty="0"/>
              <a:t>      Americas Distribution Services Division</a:t>
            </a:r>
          </a:p>
        </p:txBody>
      </p:sp>
      <p:sp>
        <p:nvSpPr>
          <p:cNvPr id="1030" name="Rectangle 6"/>
          <p:cNvSpPr>
            <a:spLocks noChangeArrowheads="1"/>
          </p:cNvSpPr>
          <p:nvPr userDrawn="1"/>
        </p:nvSpPr>
        <p:spPr bwMode="auto">
          <a:xfrm>
            <a:off x="3505200" y="6324600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Caterpillar Confidential Yellow</a:t>
            </a:r>
          </a:p>
        </p:txBody>
      </p:sp>
    </p:spTree>
    <p:extLst>
      <p:ext uri="{BB962C8B-B14F-4D97-AF65-F5344CB8AC3E}">
        <p14:creationId xmlns:p14="http://schemas.microsoft.com/office/powerpoint/2010/main" val="209816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GAF Caterpillar PPT a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696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36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78" descr="TEMPLATE GENERICO1.jpg"/>
          <p:cNvPicPr>
            <a:picLocks noChangeAspect="1"/>
          </p:cNvPicPr>
          <p:nvPr/>
        </p:nvPicPr>
        <p:blipFill>
          <a:blip r:embed="rId15"/>
          <a:srcRect b="77110"/>
          <a:stretch>
            <a:fillRect/>
          </a:stretch>
        </p:blipFill>
        <p:spPr bwMode="auto">
          <a:xfrm>
            <a:off x="0" y="6350"/>
            <a:ext cx="9144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90575"/>
            <a:ext cx="64135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L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49" charset="-128"/>
              </a:defRPr>
            </a:lvl1pPr>
          </a:lstStyle>
          <a:p>
            <a:pPr>
              <a:defRPr/>
            </a:pPr>
            <a:fld id="{9AF40498-1E07-4C6C-8FAB-3EBD1EF4139F}" type="datetimeFigureOut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31/05/2016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49" charset="-128"/>
              </a:defRPr>
            </a:lvl1pPr>
          </a:lstStyle>
          <a:p>
            <a:pPr>
              <a:defRPr/>
            </a:pPr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49" charset="-128"/>
              </a:defRPr>
            </a:lvl1pPr>
          </a:lstStyle>
          <a:p>
            <a:pPr>
              <a:defRPr/>
            </a:pPr>
            <a:fld id="{12539856-B44E-453D-9365-A911297BF4D5}" type="slidenum">
              <a:rPr lang="es-A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A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samscreen.com/wp-content/uploads/replacement-parts-for-met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049" y="3886200"/>
            <a:ext cx="3987349" cy="13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6" y="1196752"/>
            <a:ext cx="9192816" cy="1970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7937983"/>
              </p:ext>
            </p:extLst>
          </p:nvPr>
        </p:nvGraphicFramePr>
        <p:xfrm>
          <a:off x="-48816" y="2362200"/>
          <a:ext cx="3240360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1600200" y="533400"/>
            <a:ext cx="6347048" cy="346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smtClean="0"/>
              <a:t>Capacitación Finning - METSO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1035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75" y="1035777"/>
            <a:ext cx="4847505" cy="226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533400"/>
            <a:ext cx="6347048" cy="346050"/>
          </a:xfrm>
        </p:spPr>
        <p:txBody>
          <a:bodyPr/>
          <a:lstStyle/>
          <a:p>
            <a:r>
              <a:rPr lang="es-AR" b="1" dirty="0" smtClean="0"/>
              <a:t>Capacitación </a:t>
            </a:r>
            <a:r>
              <a:rPr lang="es-AR" b="1" dirty="0" err="1" smtClean="0"/>
              <a:t>Finning</a:t>
            </a:r>
            <a:r>
              <a:rPr lang="es-AR" b="1" dirty="0" smtClean="0"/>
              <a:t> - METSO</a:t>
            </a:r>
            <a:endParaRPr lang="es-AR" b="1" dirty="0"/>
          </a:p>
        </p:txBody>
      </p:sp>
      <p:pic>
        <p:nvPicPr>
          <p:cNvPr id="1029" name="Picture 5" descr="http://samscreen.com/wp-content/uploads/replacement-parts-for-met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2133600" cy="7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92699" y="2150610"/>
            <a:ext cx="79208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800" b="1" dirty="0" smtClean="0"/>
          </a:p>
          <a:p>
            <a:r>
              <a:rPr lang="es-AR" sz="1600" b="1" dirty="0" smtClean="0"/>
              <a:t>OBJETIVO:</a:t>
            </a:r>
            <a:endParaRPr lang="es-A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Informar, capacitar  al personal de </a:t>
            </a:r>
            <a:r>
              <a:rPr lang="es-AR" sz="1600" dirty="0" smtClean="0"/>
              <a:t>HOLCIM </a:t>
            </a:r>
            <a:r>
              <a:rPr lang="es-AR" sz="1600" dirty="0" smtClean="0"/>
              <a:t>acerca de </a:t>
            </a:r>
            <a:r>
              <a:rPr lang="es-AR" sz="1600" dirty="0" smtClean="0"/>
              <a:t>concepto básicos de trituración y cribado como también parámetros básicos para el mantenimiento de equipos..</a:t>
            </a:r>
            <a:endParaRPr lang="es-A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Brindar las herramientas básicas para </a:t>
            </a:r>
            <a:r>
              <a:rPr lang="es-AR" sz="1600" dirty="0" smtClean="0"/>
              <a:t>evaluación de rendimiento de equipos, conceptos teóricos de diseño de plantas y procesos productivos.</a:t>
            </a:r>
            <a:endParaRPr lang="es-AR" sz="1600" dirty="0" smtClean="0"/>
          </a:p>
          <a:p>
            <a:endParaRPr lang="es-AR" sz="1600" dirty="0"/>
          </a:p>
          <a:p>
            <a:r>
              <a:rPr lang="es-AR" sz="1600" b="1" dirty="0" smtClean="0"/>
              <a:t>ALCANCE:</a:t>
            </a:r>
            <a:endParaRPr lang="es-A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Principales áreas: </a:t>
            </a:r>
            <a:r>
              <a:rPr lang="es-AR" sz="1600" dirty="0" smtClean="0"/>
              <a:t>Operadores de Planta, Mecánicos e </a:t>
            </a:r>
            <a:r>
              <a:rPr lang="es-AR" sz="1600" dirty="0" smtClean="0"/>
              <a:t>Ingenieros</a:t>
            </a:r>
            <a:r>
              <a:rPr lang="es-AR" sz="1600" dirty="0" smtClean="0"/>
              <a:t> de Desarrollo o cualquier </a:t>
            </a:r>
            <a:r>
              <a:rPr lang="es-AR" sz="1600" dirty="0" smtClean="0"/>
              <a:t>otro funcionario relacionado a la actividad de </a:t>
            </a:r>
            <a:r>
              <a:rPr lang="es-AR" sz="1600" dirty="0" smtClean="0"/>
              <a:t>producción de agregado</a:t>
            </a:r>
            <a:endParaRPr lang="es-A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/>
          </a:p>
          <a:p>
            <a:r>
              <a:rPr lang="es-AR" sz="1600" b="1" dirty="0" smtClean="0"/>
              <a:t>CONTENIDO</a:t>
            </a:r>
            <a:r>
              <a:rPr lang="es-AR" sz="1600" b="1" dirty="0" smtClean="0"/>
              <a:t> </a:t>
            </a:r>
            <a:r>
              <a:rPr lang="es-AR" sz="1600" b="1" dirty="0" smtClean="0"/>
              <a:t>GENERAL:</a:t>
            </a:r>
            <a:endParaRPr lang="es-AR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Tipos de Piedras y conceptos básicos de trituración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Tipo de equipos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Tipo de consumibles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Mantenimiento básico de los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 smtClean="0"/>
              <a:t>Métodos de relevamiento de equipos, consumibles y oportunidad de negocio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88885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samscreen.com/wp-content/uploads/replacement-parts-for-met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9200"/>
            <a:ext cx="2133600" cy="73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374" y="2209800"/>
            <a:ext cx="89566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Tipos de agregados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Aplicaciones de los agregados</a:t>
            </a:r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Fuerzas aplicadas a </a:t>
            </a:r>
            <a:r>
              <a:rPr lang="es-AR" i="1" dirty="0" smtClean="0"/>
              <a:t>las piedras</a:t>
            </a:r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Clasificación y Estratificación</a:t>
            </a:r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Conceptos de Perforación y Voladura.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Tipos de Equipos de Trituración y Cribado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Calculo y diseño de planta.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Calculo y diseño de cintas.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Sistemas eléctricos de control y automatización.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Practica de campo.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Equipos instalados en </a:t>
            </a:r>
            <a:r>
              <a:rPr lang="es-AR" i="1" dirty="0" err="1" smtClean="0"/>
              <a:t>Holcim</a:t>
            </a:r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Mantenimiento preventivo de equipos.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Conclusiones</a:t>
            </a:r>
          </a:p>
          <a:p>
            <a:r>
              <a:rPr lang="es-AR" i="1" dirty="0" smtClean="0"/>
              <a:t> </a:t>
            </a:r>
          </a:p>
          <a:p>
            <a:endParaRPr lang="es-AR" i="1" dirty="0" smtClean="0"/>
          </a:p>
        </p:txBody>
      </p:sp>
      <p:pic>
        <p:nvPicPr>
          <p:cNvPr id="9" name="Picture 17" descr="gp200 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12069"/>
            <a:ext cx="708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hp300 rg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165" y="1344613"/>
            <a:ext cx="8270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0" descr="np1520rg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896" y="1344613"/>
            <a:ext cx="8032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1" descr="c125 rg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88" y="1321759"/>
            <a:ext cx="8810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barmac b-series rgb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85863"/>
            <a:ext cx="1077913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Título"/>
          <p:cNvSpPr txBox="1">
            <a:spLocks/>
          </p:cNvSpPr>
          <p:nvPr/>
        </p:nvSpPr>
        <p:spPr>
          <a:xfrm>
            <a:off x="1600200" y="533400"/>
            <a:ext cx="6347048" cy="346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smtClean="0"/>
              <a:t>Capacitación Finning - METSO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38631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74" y="1066800"/>
            <a:ext cx="89566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u="sng" dirty="0" err="1" smtClean="0"/>
              <a:t>Metodologia</a:t>
            </a:r>
            <a:r>
              <a:rPr lang="es-AR" b="1" i="1" u="sng" dirty="0" smtClean="0"/>
              <a:t> del Curso</a:t>
            </a:r>
            <a:endParaRPr lang="es-AR" b="1" i="1" u="sng" dirty="0" smtClean="0"/>
          </a:p>
          <a:p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Todos los participantes deben </a:t>
            </a:r>
            <a:r>
              <a:rPr lang="es-AR" i="1" dirty="0" smtClean="0"/>
              <a:t>concurrir al curso sin celulares.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El curso se dictada en 3 días efectivos con 8 horas.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Concluida la sección teórica se realiza una practica de campo</a:t>
            </a:r>
            <a:r>
              <a:rPr lang="es-AR" i="1" dirty="0" smtClean="0"/>
              <a:t>.</a:t>
            </a:r>
            <a:endParaRPr lang="es-AR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Concluida la sección de practica de campo se realiza una evaluación.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Segunda etapa con contenido de mantenimiento preventivo de equipos instalados en </a:t>
            </a:r>
            <a:r>
              <a:rPr lang="es-AR" i="1" dirty="0" err="1" smtClean="0"/>
              <a:t>Holcim</a:t>
            </a:r>
            <a:r>
              <a:rPr lang="es-AR" i="1" dirty="0" smtClean="0"/>
              <a:t>. </a:t>
            </a:r>
            <a:endParaRPr lang="es-A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i="1" dirty="0" smtClean="0"/>
              <a:t>Concluida la etapa de mantenimiento preventivo se realiza una evaluación.</a:t>
            </a:r>
            <a:endParaRPr lang="es-AR" i="1" dirty="0" smtClean="0"/>
          </a:p>
          <a:p>
            <a:endParaRPr lang="es-AR" i="1" dirty="0"/>
          </a:p>
          <a:p>
            <a:r>
              <a:rPr lang="es-AR" i="1" dirty="0" smtClean="0"/>
              <a:t>NOTA: La capacitación se dictara en 3 días. Se abarcaran conceptos básicos para el mantenimiento de equipos.</a:t>
            </a:r>
            <a:endParaRPr lang="es-AR" i="1" dirty="0" smtClean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600200" y="533400"/>
            <a:ext cx="6347048" cy="346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b="1" smtClean="0"/>
              <a:t>Capacitación Finning - METSO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59600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U.S. Consulting Report Template_022307">
  <a:themeElements>
    <a:clrScheme name="2_U.S. Consulting Report Template_022307 16">
      <a:dk1>
        <a:srgbClr val="000000"/>
      </a:dk1>
      <a:lt1>
        <a:srgbClr val="FFFFFF"/>
      </a:lt1>
      <a:dk2>
        <a:srgbClr val="4066B2"/>
      </a:dk2>
      <a:lt2>
        <a:srgbClr val="000066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2_U.S. Consulting Report Template_0223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b="0" dirty="0" smtClean="0"/>
        </a:defPPr>
      </a:lstStyle>
    </a:txDef>
  </a:objectDefaults>
  <a:extraClrSchemeLst>
    <a:extraClrScheme>
      <a:clrScheme name="2_U.S. Consulting Report Template_0223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.S. Consulting Report Template_0223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.S. Consulting Report Template_022307">
  <a:themeElements>
    <a:clrScheme name="2_U.S. Consulting Report Template_022307 16">
      <a:dk1>
        <a:srgbClr val="000000"/>
      </a:dk1>
      <a:lt1>
        <a:srgbClr val="FFFFFF"/>
      </a:lt1>
      <a:dk2>
        <a:srgbClr val="4066B2"/>
      </a:dk2>
      <a:lt2>
        <a:srgbClr val="000066"/>
      </a:lt2>
      <a:accent1>
        <a:srgbClr val="003399"/>
      </a:accent1>
      <a:accent2>
        <a:srgbClr val="8099CC"/>
      </a:accent2>
      <a:accent3>
        <a:srgbClr val="FFFFFF"/>
      </a:accent3>
      <a:accent4>
        <a:srgbClr val="000000"/>
      </a:accent4>
      <a:accent5>
        <a:srgbClr val="AAADCA"/>
      </a:accent5>
      <a:accent6>
        <a:srgbClr val="738AB9"/>
      </a:accent6>
      <a:hlink>
        <a:srgbClr val="80CCCC"/>
      </a:hlink>
      <a:folHlink>
        <a:srgbClr val="4066B2"/>
      </a:folHlink>
    </a:clrScheme>
    <a:fontScheme name="2_U.S. Consulting Report Template_0223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3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gray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>
          <a:defRPr b="0" dirty="0" smtClean="0"/>
        </a:defPPr>
      </a:lstStyle>
    </a:txDef>
  </a:objectDefaults>
  <a:extraClrSchemeLst>
    <a:extraClrScheme>
      <a:clrScheme name="2_U.S. Consulting Report Template_0223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.S. Consulting Report Template_0223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8">
        <a:dk1>
          <a:srgbClr val="000000"/>
        </a:dk1>
        <a:lt1>
          <a:srgbClr val="FFFFFF"/>
        </a:lt1>
        <a:dk2>
          <a:srgbClr val="B2CADB"/>
        </a:dk2>
        <a:lt2>
          <a:srgbClr val="1D3A6A"/>
        </a:lt2>
        <a:accent1>
          <a:srgbClr val="DED3B6"/>
        </a:accent1>
        <a:accent2>
          <a:srgbClr val="EAB58E"/>
        </a:accent2>
        <a:accent3>
          <a:srgbClr val="FFFFFF"/>
        </a:accent3>
        <a:accent4>
          <a:srgbClr val="000000"/>
        </a:accent4>
        <a:accent5>
          <a:srgbClr val="ECE6D7"/>
        </a:accent5>
        <a:accent6>
          <a:srgbClr val="D4A480"/>
        </a:accent6>
        <a:hlink>
          <a:srgbClr val="F5DDCB"/>
        </a:hlink>
        <a:folHlink>
          <a:srgbClr val="FEF2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9">
        <a:dk1>
          <a:srgbClr val="000000"/>
        </a:dk1>
        <a:lt1>
          <a:srgbClr val="FFFFFF"/>
        </a:lt1>
        <a:dk2>
          <a:srgbClr val="FEF2D2"/>
        </a:dk2>
        <a:lt2>
          <a:srgbClr val="1D3A6A"/>
        </a:lt2>
        <a:accent1>
          <a:srgbClr val="B2CADB"/>
        </a:accent1>
        <a:accent2>
          <a:srgbClr val="DED3B6"/>
        </a:accent2>
        <a:accent3>
          <a:srgbClr val="FFFFFF"/>
        </a:accent3>
        <a:accent4>
          <a:srgbClr val="000000"/>
        </a:accent4>
        <a:accent5>
          <a:srgbClr val="D5E1EA"/>
        </a:accent5>
        <a:accent6>
          <a:srgbClr val="C9BFA5"/>
        </a:accent6>
        <a:hlink>
          <a:srgbClr val="EAB58E"/>
        </a:hlink>
        <a:folHlink>
          <a:srgbClr val="F5DD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0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9DA5BE"/>
        </a:accent1>
        <a:accent2>
          <a:srgbClr val="85C2FE"/>
        </a:accent2>
        <a:accent3>
          <a:srgbClr val="FFFFFF"/>
        </a:accent3>
        <a:accent4>
          <a:srgbClr val="000000"/>
        </a:accent4>
        <a:accent5>
          <a:srgbClr val="CCCFDB"/>
        </a:accent5>
        <a:accent6>
          <a:srgbClr val="78B0E6"/>
        </a:accent6>
        <a:hlink>
          <a:srgbClr val="ADD6FF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1">
        <a:dk1>
          <a:srgbClr val="AFAFAF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959595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2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F1EDE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3">
        <a:dk1>
          <a:srgbClr val="000000"/>
        </a:dk1>
        <a:lt1>
          <a:srgbClr val="FFFFFF"/>
        </a:lt1>
        <a:dk2>
          <a:srgbClr val="F1EDE1"/>
        </a:dk2>
        <a:lt2>
          <a:srgbClr val="091D5D"/>
        </a:lt2>
        <a:accent1>
          <a:srgbClr val="85C2FE"/>
        </a:accent1>
        <a:accent2>
          <a:srgbClr val="ADD6FF"/>
        </a:accent2>
        <a:accent3>
          <a:srgbClr val="FFFFFF"/>
        </a:accent3>
        <a:accent4>
          <a:srgbClr val="000000"/>
        </a:accent4>
        <a:accent5>
          <a:srgbClr val="C2DDFE"/>
        </a:accent5>
        <a:accent6>
          <a:srgbClr val="9CC2E7"/>
        </a:accent6>
        <a:hlink>
          <a:srgbClr val="C6C1D6"/>
        </a:hlink>
        <a:folHlink>
          <a:srgbClr val="D6EB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4">
        <a:dk1>
          <a:srgbClr val="000000"/>
        </a:dk1>
        <a:lt1>
          <a:srgbClr val="FFFFFF"/>
        </a:lt1>
        <a:dk2>
          <a:srgbClr val="CCD6EB"/>
        </a:dk2>
        <a:lt2>
          <a:srgbClr val="000066"/>
        </a:lt2>
        <a:accent1>
          <a:srgbClr val="40B3B3"/>
        </a:accent1>
        <a:accent2>
          <a:srgbClr val="B2C1E0"/>
        </a:accent2>
        <a:accent3>
          <a:srgbClr val="FFFFFF"/>
        </a:accent3>
        <a:accent4>
          <a:srgbClr val="000000"/>
        </a:accent4>
        <a:accent5>
          <a:srgbClr val="AFD6D6"/>
        </a:accent5>
        <a:accent6>
          <a:srgbClr val="A1AFCB"/>
        </a:accent6>
        <a:hlink>
          <a:srgbClr val="66C2C2"/>
        </a:hlink>
        <a:folHlink>
          <a:srgbClr val="8CA3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5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CC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B9B9"/>
        </a:accent6>
        <a:hlink>
          <a:srgbClr val="8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.S. Consulting Report Template_022307 16">
        <a:dk1>
          <a:srgbClr val="000000"/>
        </a:dk1>
        <a:lt1>
          <a:srgbClr val="FFFFFF"/>
        </a:lt1>
        <a:dk2>
          <a:srgbClr val="4066B2"/>
        </a:dk2>
        <a:lt2>
          <a:srgbClr val="000066"/>
        </a:lt2>
        <a:accent1>
          <a:srgbClr val="003399"/>
        </a:accent1>
        <a:accent2>
          <a:srgbClr val="80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738AB9"/>
        </a:accent6>
        <a:hlink>
          <a:srgbClr val="80CCCC"/>
        </a:hlink>
        <a:folHlink>
          <a:srgbClr val="4066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14 ADSD PowerPoint Template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2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D default 4-3 2013">
  <a:themeElements>
    <a:clrScheme name="Finning Dec 2013">
      <a:dk1>
        <a:sysClr val="windowText" lastClr="000000"/>
      </a:dk1>
      <a:lt1>
        <a:sysClr val="window" lastClr="FFFFFF"/>
      </a:lt1>
      <a:dk2>
        <a:srgbClr val="3B6E8F"/>
      </a:dk2>
      <a:lt2>
        <a:srgbClr val="B9C7D4"/>
      </a:lt2>
      <a:accent1>
        <a:srgbClr val="80A1B6"/>
      </a:accent1>
      <a:accent2>
        <a:srgbClr val="807F83"/>
      </a:accent2>
      <a:accent3>
        <a:srgbClr val="FFC820"/>
      </a:accent3>
      <a:accent4>
        <a:srgbClr val="231F20"/>
      </a:accent4>
      <a:accent5>
        <a:srgbClr val="95A0A9"/>
      </a:accent5>
      <a:accent6>
        <a:srgbClr val="2C3F50"/>
      </a:accent6>
      <a:hlink>
        <a:srgbClr val="3B6E8F"/>
      </a:hlink>
      <a:folHlink>
        <a:srgbClr val="3B6E8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aterpillar GAF ppt template 6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2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aterpillar GAF ppt template 6">
  <a:themeElements>
    <a:clrScheme name="2_Custom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D11"/>
      </a:accent1>
      <a:accent2>
        <a:srgbClr val="B2B2B2"/>
      </a:accent2>
      <a:accent3>
        <a:srgbClr val="FFFFFF"/>
      </a:accent3>
      <a:accent4>
        <a:srgbClr val="000000"/>
      </a:accent4>
      <a:accent5>
        <a:srgbClr val="FFE3AA"/>
      </a:accent5>
      <a:accent6>
        <a:srgbClr val="A1A1A1"/>
      </a:accent6>
      <a:hlink>
        <a:srgbClr val="000000"/>
      </a:hlink>
      <a:folHlink>
        <a:srgbClr val="000000"/>
      </a:folHlink>
    </a:clrScheme>
    <a:fontScheme name="2_Custom Design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D11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E3AA"/>
        </a:accent5>
        <a:accent6>
          <a:srgbClr val="A1A1A1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1AA6C19484B4419439072EC7DCC41B" ma:contentTypeVersion="16" ma:contentTypeDescription="Crear nuevo documento." ma:contentTypeScope="" ma:versionID="150f3a128883f423e724cfa745cd7708">
  <xsd:schema xmlns:xsd="http://www.w3.org/2001/XMLSchema" xmlns:xs="http://www.w3.org/2001/XMLSchema" xmlns:p="http://schemas.microsoft.com/office/2006/metadata/properties" xmlns:ns2="dc05a66a-7b72-40a3-a79d-1e3d03483243" xmlns:ns3="9723e16b-93ef-4731-a430-0cbd77ce67a1" targetNamespace="http://schemas.microsoft.com/office/2006/metadata/properties" ma:root="true" ma:fieldsID="a68adea2aff2b5fe3c7cb906f82c7be4" ns2:_="" ns3:_="">
    <xsd:import namespace="dc05a66a-7b72-40a3-a79d-1e3d03483243"/>
    <xsd:import namespace="9723e16b-93ef-4731-a430-0cbd77ce6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05a66a-7b72-40a3-a79d-1e3d034832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a054c2b5-8369-4b6f-9d11-70ed12b18c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3e16b-93ef-4731-a430-0cbd77ce67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1deff6-99aa-4385-be2a-a6dd43345a3b}" ma:internalName="TaxCatchAll" ma:showField="CatchAllData" ma:web="9723e16b-93ef-4731-a430-0cbd77ce67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23e16b-93ef-4731-a430-0cbd77ce67a1" xsi:nil="true"/>
    <lcf76f155ced4ddcb4097134ff3c332f xmlns="dc05a66a-7b72-40a3-a79d-1e3d034832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0FE500-5D17-4C8C-9BE9-F65C791783FD}"/>
</file>

<file path=customXml/itemProps2.xml><?xml version="1.0" encoding="utf-8"?>
<ds:datastoreItem xmlns:ds="http://schemas.openxmlformats.org/officeDocument/2006/customXml" ds:itemID="{B22B7F27-23D0-40BD-B552-515DE78FF1D9}"/>
</file>

<file path=customXml/itemProps3.xml><?xml version="1.0" encoding="utf-8"?>
<ds:datastoreItem xmlns:ds="http://schemas.openxmlformats.org/officeDocument/2006/customXml" ds:itemID="{64C8C552-88B7-4CFE-9C2D-E6C88F64B59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63500</TotalTime>
  <Words>284</Words>
  <Application>Microsoft Office PowerPoint</Application>
  <PresentationFormat>Presentación en pantalla (4:3)</PresentationFormat>
  <Paragraphs>45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4</vt:i4>
      </vt:variant>
    </vt:vector>
  </HeadingPairs>
  <TitlesOfParts>
    <vt:vector size="11" baseType="lpstr">
      <vt:lpstr>3_U.S. Consulting Report Template_022307</vt:lpstr>
      <vt:lpstr>4_U.S. Consulting Report Template_022307</vt:lpstr>
      <vt:lpstr>2014 ADSD PowerPoint Template</vt:lpstr>
      <vt:lpstr>CD default 4-3 2013</vt:lpstr>
      <vt:lpstr>1_Caterpillar GAF ppt template 6</vt:lpstr>
      <vt:lpstr>2_Caterpillar GAF ppt template 6</vt:lpstr>
      <vt:lpstr>Diseño personalizado</vt:lpstr>
      <vt:lpstr>Presentación de PowerPoint</vt:lpstr>
      <vt:lpstr>Capacitación Finning - METSO</vt:lpstr>
      <vt:lpstr>Presentación de PowerPoint</vt:lpstr>
      <vt:lpstr>Presentación de PowerPoint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Kaul, Sumeet (US - Atlanta)</dc:creator>
  <cp:lastModifiedBy>Federico Ariel Villalba</cp:lastModifiedBy>
  <cp:revision>5654</cp:revision>
  <cp:lastPrinted>2014-01-10T22:29:17Z</cp:lastPrinted>
  <dcterms:created xsi:type="dcterms:W3CDTF">2012-05-08T17:48:51Z</dcterms:created>
  <dcterms:modified xsi:type="dcterms:W3CDTF">2016-06-01T02:34:16Z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0x0101004E1AA6C19484B4419439072EC7DCC41B</vt:lpwstr>
  </property>
</Properties>
</file>